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858" r:id="rId2"/>
    <p:sldId id="256" r:id="rId3"/>
    <p:sldId id="842" r:id="rId4"/>
    <p:sldId id="843" r:id="rId5"/>
    <p:sldId id="844" r:id="rId6"/>
    <p:sldId id="845" r:id="rId7"/>
    <p:sldId id="846" r:id="rId8"/>
    <p:sldId id="847" r:id="rId9"/>
    <p:sldId id="848" r:id="rId10"/>
    <p:sldId id="849" r:id="rId11"/>
    <p:sldId id="850" r:id="rId12"/>
    <p:sldId id="851" r:id="rId13"/>
    <p:sldId id="852" r:id="rId14"/>
    <p:sldId id="853" r:id="rId15"/>
    <p:sldId id="854" r:id="rId16"/>
    <p:sldId id="855" r:id="rId17"/>
    <p:sldId id="85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2600"/>
    <a:srgbClr val="E92201"/>
    <a:srgbClr val="F73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9"/>
    <p:restoredTop sz="94740"/>
  </p:normalViewPr>
  <p:slideViewPr>
    <p:cSldViewPr snapToGrid="0" snapToObjects="1">
      <p:cViewPr varScale="1">
        <p:scale>
          <a:sx n="119" d="100"/>
          <a:sy n="119" d="100"/>
        </p:scale>
        <p:origin x="1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Relationship Id="rId4" Type="http://schemas.openxmlformats.org/officeDocument/2006/relationships/image" Target="../media/image38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Relationship Id="rId6" Type="http://schemas.openxmlformats.org/officeDocument/2006/relationships/image" Target="../media/image15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21.emf"/><Relationship Id="rId6" Type="http://schemas.openxmlformats.org/officeDocument/2006/relationships/image" Target="../media/image20.emf"/><Relationship Id="rId5" Type="http://schemas.openxmlformats.org/officeDocument/2006/relationships/image" Target="../media/image22.emf"/><Relationship Id="rId4" Type="http://schemas.openxmlformats.org/officeDocument/2006/relationships/image" Target="../media/image1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A5188-04A8-DA49-9312-ADFCED0E2015}" type="datetimeFigureOut">
              <a:rPr lang="en-US" smtClean="0"/>
              <a:t>7/21/18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B110B-B80C-7F42-A31A-1A363AC2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04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B110B-B80C-7F42-A31A-1A363AC244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B110B-B80C-7F42-A31A-1A363AC244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76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7/21/18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76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7/21/18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93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7/21/18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35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810661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700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810661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386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810661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448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7/21/18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87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7/21/18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0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7/21/18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4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7/21/18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5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7/21/18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7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7/21/18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7/21/18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33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7/21/18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8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A4104-DD34-684A-A832-8CD08E282BF7}" type="datetimeFigureOut">
              <a:rPr lang="en-US" smtClean="0"/>
              <a:t>7/21/18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34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8" r:id="rId12"/>
    <p:sldLayoutId id="2147483669" r:id="rId13"/>
    <p:sldLayoutId id="214748367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26.e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12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.e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5" Type="http://schemas.openxmlformats.org/officeDocument/2006/relationships/image" Target="../media/image27.emf"/><Relationship Id="rId10" Type="http://schemas.openxmlformats.org/officeDocument/2006/relationships/image" Target="../media/image13.emf"/><Relationship Id="rId4" Type="http://schemas.openxmlformats.org/officeDocument/2006/relationships/image" Target="../media/image10.emf"/><Relationship Id="rId9" Type="http://schemas.openxmlformats.org/officeDocument/2006/relationships/oleObject" Target="../embeddings/oleObject32.bin"/><Relationship Id="rId14" Type="http://schemas.openxmlformats.org/officeDocument/2006/relationships/oleObject" Target="../embeddings/oleObject35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3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9.e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31.emf"/><Relationship Id="rId4" Type="http://schemas.openxmlformats.org/officeDocument/2006/relationships/image" Target="../media/image28.emf"/><Relationship Id="rId9" Type="http://schemas.openxmlformats.org/officeDocument/2006/relationships/oleObject" Target="../embeddings/oleObject39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image" Target="../media/image39.png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38.emf"/><Relationship Id="rId5" Type="http://schemas.openxmlformats.org/officeDocument/2006/relationships/image" Target="../media/image35.emf"/><Relationship Id="rId10" Type="http://schemas.openxmlformats.org/officeDocument/2006/relationships/oleObject" Target="../embeddings/oleObject46.bin"/><Relationship Id="rId4" Type="http://schemas.openxmlformats.org/officeDocument/2006/relationships/oleObject" Target="../embeddings/oleObject43.bin"/><Relationship Id="rId9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13" Type="http://schemas.openxmlformats.org/officeDocument/2006/relationships/image" Target="../media/image44.emf"/><Relationship Id="rId3" Type="http://schemas.openxmlformats.org/officeDocument/2006/relationships/image" Target="../media/image39.png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51.bin"/><Relationship Id="rId17" Type="http://schemas.openxmlformats.org/officeDocument/2006/relationships/image" Target="../media/image46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3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50.bin"/><Relationship Id="rId4" Type="http://schemas.openxmlformats.org/officeDocument/2006/relationships/oleObject" Target="../embeddings/oleObject47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52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emf"/><Relationship Id="rId9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4.e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e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3.emf"/><Relationship Id="rId4" Type="http://schemas.openxmlformats.org/officeDocument/2006/relationships/image" Target="../media/image10.emf"/><Relationship Id="rId9" Type="http://schemas.openxmlformats.org/officeDocument/2006/relationships/oleObject" Target="../embeddings/oleObject1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oleObject" Target="../embeddings/oleObject20.bin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e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19.emf"/><Relationship Id="rId4" Type="http://schemas.openxmlformats.org/officeDocument/2006/relationships/image" Target="../media/image16.e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oleObject" Target="../embeddings/oleObject26.bin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e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18.emf"/><Relationship Id="rId4" Type="http://schemas.openxmlformats.org/officeDocument/2006/relationships/image" Target="../media/image21.e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706" y="1013010"/>
            <a:ext cx="3989294" cy="51905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8" y="1013011"/>
            <a:ext cx="4104915" cy="5190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038" y="1013010"/>
            <a:ext cx="3994668" cy="51905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57025" y="160475"/>
            <a:ext cx="28898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Key Books in ML</a:t>
            </a:r>
          </a:p>
        </p:txBody>
      </p:sp>
    </p:spTree>
    <p:extLst>
      <p:ext uri="{BB962C8B-B14F-4D97-AF65-F5344CB8AC3E}">
        <p14:creationId xmlns:p14="http://schemas.microsoft.com/office/powerpoint/2010/main" val="2134088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Bayesian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283" y="1336261"/>
            <a:ext cx="9057842" cy="4731286"/>
          </a:xfrm>
        </p:spPr>
        <p:txBody>
          <a:bodyPr>
            <a:normAutofit/>
          </a:bodyPr>
          <a:lstStyle/>
          <a:p>
            <a:r>
              <a:rPr lang="en-US" b="1" dirty="0"/>
              <a:t>STRUCTURE: </a:t>
            </a:r>
            <a:r>
              <a:rPr lang="en-US" dirty="0"/>
              <a:t>More than one value per variable!!!</a:t>
            </a:r>
            <a:endParaRPr lang="en-US" b="1" dirty="0"/>
          </a:p>
          <a:p>
            <a:r>
              <a:rPr lang="en-US" b="1" dirty="0"/>
              <a:t>CAUSALITY: </a:t>
            </a:r>
          </a:p>
          <a:p>
            <a:pPr lvl="1"/>
            <a:r>
              <a:rPr lang="en-US" dirty="0"/>
              <a:t>More than one variable</a:t>
            </a:r>
            <a:endParaRPr lang="en-US" b="1" dirty="0"/>
          </a:p>
          <a:p>
            <a:pPr lvl="1"/>
            <a:r>
              <a:rPr lang="en-US" dirty="0"/>
              <a:t>Some variables CAUSE values of others</a:t>
            </a:r>
          </a:p>
          <a:p>
            <a:r>
              <a:rPr lang="en-US" sz="2400" b="1" dirty="0"/>
              <a:t>CAUSAL PARENTS</a:t>
            </a:r>
          </a:p>
          <a:p>
            <a:pPr lvl="1"/>
            <a:r>
              <a:rPr lang="en-US" sz="2800" b="1" dirty="0"/>
              <a:t>Variables</a:t>
            </a:r>
            <a:r>
              <a:rPr lang="en-US" sz="2800" dirty="0"/>
              <a:t> that </a:t>
            </a:r>
            <a:r>
              <a:rPr lang="en-US" sz="2800" b="1" dirty="0"/>
              <a:t>Cause</a:t>
            </a:r>
            <a:r>
              <a:rPr lang="en-US" sz="2800" dirty="0"/>
              <a:t> a </a:t>
            </a:r>
            <a:r>
              <a:rPr lang="en-US" sz="2800" b="1" dirty="0"/>
              <a:t>Variable</a:t>
            </a:r>
          </a:p>
          <a:p>
            <a:pPr marL="0" indent="0">
              <a:buNone/>
            </a:pPr>
            <a:endParaRPr lang="en-US" b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029682"/>
              </p:ext>
            </p:extLst>
          </p:nvPr>
        </p:nvGraphicFramePr>
        <p:xfrm>
          <a:off x="3357009" y="4288553"/>
          <a:ext cx="4018390" cy="231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4" name="Equation" r:id="rId3" imgW="2108200" imgH="1219200" progId="Equation.DSMT4">
                  <p:embed/>
                </p:oleObj>
              </mc:Choice>
              <mc:Fallback>
                <p:oleObj name="Equation" r:id="rId3" imgW="2108200" imgH="1219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009" y="4288553"/>
                        <a:ext cx="4018390" cy="231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 descr="Bayesian Networ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513" y="1782802"/>
            <a:ext cx="4428434" cy="414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Bayesian Networks Equation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703121"/>
              </p:ext>
            </p:extLst>
          </p:nvPr>
        </p:nvGraphicFramePr>
        <p:xfrm>
          <a:off x="1842742" y="2358057"/>
          <a:ext cx="8536550" cy="2174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8" name="Equation" r:id="rId3" imgW="2870200" imgH="736600" progId="Equation.DSMT4">
                  <p:embed/>
                </p:oleObj>
              </mc:Choice>
              <mc:Fallback>
                <p:oleObj name="Equation" r:id="rId3" imgW="2870200" imgH="736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2742" y="2358057"/>
                        <a:ext cx="8536550" cy="21748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325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Simplest Causality Structure!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958568" y="5219586"/>
          <a:ext cx="55562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74" name="Equation" r:id="rId3" imgW="190500" imgH="203200" progId="Equation.DSMT4">
                  <p:embed/>
                </p:oleObj>
              </mc:Choice>
              <mc:Fallback>
                <p:oleObj name="Equation" r:id="rId3" imgW="1905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8568" y="5219586"/>
                        <a:ext cx="555625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239667" y="5172062"/>
          <a:ext cx="592137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75" name="Equation" r:id="rId5" imgW="203200" imgH="203200" progId="Equation.DSMT4">
                  <p:embed/>
                </p:oleObj>
              </mc:Choice>
              <mc:Fallback>
                <p:oleObj name="Equation" r:id="rId5" imgW="2032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9667" y="5172062"/>
                        <a:ext cx="592137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7325759" y="5255627"/>
          <a:ext cx="59372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76" name="Equation" r:id="rId7" imgW="203200" imgH="203200" progId="Equation.DSMT4">
                  <p:embed/>
                </p:oleObj>
              </mc:Choice>
              <mc:Fallback>
                <p:oleObj name="Equation" r:id="rId7" imgW="2032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5759" y="5255627"/>
                        <a:ext cx="593725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1809952" y="5832865"/>
            <a:ext cx="1420637" cy="72398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SHAPE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212696" y="5806961"/>
            <a:ext cx="1420637" cy="760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SIZE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615440" y="5822103"/>
            <a:ext cx="1420637" cy="72398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COLOR</a:t>
            </a:r>
          </a:p>
        </p:txBody>
      </p:sp>
      <p:sp>
        <p:nvSpPr>
          <p:cNvPr id="10" name="Oval 9"/>
          <p:cNvSpPr/>
          <p:nvPr/>
        </p:nvSpPr>
        <p:spPr>
          <a:xfrm>
            <a:off x="3954390" y="3846355"/>
            <a:ext cx="1947993" cy="104390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LIKE?</a:t>
            </a:r>
          </a:p>
        </p:txBody>
      </p:sp>
      <p:cxnSp>
        <p:nvCxnSpPr>
          <p:cNvPr id="11" name="Straight Arrow Connector 10"/>
          <p:cNvCxnSpPr>
            <a:stCxn id="7" idx="0"/>
            <a:endCxn id="10" idx="3"/>
          </p:cNvCxnSpPr>
          <p:nvPr/>
        </p:nvCxnSpPr>
        <p:spPr>
          <a:xfrm flipV="1">
            <a:off x="2520270" y="4737379"/>
            <a:ext cx="1719396" cy="1095486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0"/>
            <a:endCxn id="10" idx="4"/>
          </p:cNvCxnSpPr>
          <p:nvPr/>
        </p:nvCxnSpPr>
        <p:spPr>
          <a:xfrm flipV="1">
            <a:off x="4923014" y="4890256"/>
            <a:ext cx="5372" cy="916705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0"/>
            <a:endCxn id="10" idx="5"/>
          </p:cNvCxnSpPr>
          <p:nvPr/>
        </p:nvCxnSpPr>
        <p:spPr>
          <a:xfrm flipH="1" flipV="1">
            <a:off x="5617106" y="4737379"/>
            <a:ext cx="1708653" cy="1084724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3420515" y="4148437"/>
          <a:ext cx="442912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77" name="Equation" r:id="rId9" imgW="152400" imgH="152400" progId="Equation.DSMT4">
                  <p:embed/>
                </p:oleObj>
              </mc:Choice>
              <mc:Fallback>
                <p:oleObj name="Equation" r:id="rId9" imgW="152400" imgH="15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0515" y="4148437"/>
                        <a:ext cx="442912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9027055" y="5814251"/>
            <a:ext cx="1420637" cy="72398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SOUND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9662040" y="5234729"/>
          <a:ext cx="59372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78" name="Equation" r:id="rId11" imgW="203200" imgH="203200" progId="Equation.DSMT4">
                  <p:embed/>
                </p:oleObj>
              </mc:Choice>
              <mc:Fallback>
                <p:oleObj name="Equation" r:id="rId11" imgW="2032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2040" y="5234729"/>
                        <a:ext cx="593725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Straight Arrow Connector 19"/>
          <p:cNvCxnSpPr>
            <a:stCxn id="18" idx="0"/>
            <a:endCxn id="10" idx="6"/>
          </p:cNvCxnSpPr>
          <p:nvPr/>
        </p:nvCxnSpPr>
        <p:spPr>
          <a:xfrm flipH="1" flipV="1">
            <a:off x="5902383" y="4368305"/>
            <a:ext cx="3834991" cy="144594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2227301" y="2056609"/>
          <a:ext cx="7156279" cy="147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79" name="Equation" r:id="rId12" imgW="2565400" imgH="520700" progId="Equation.DSMT4">
                  <p:embed/>
                </p:oleObj>
              </mc:Choice>
              <mc:Fallback>
                <p:oleObj name="Equation" r:id="rId12" imgW="2565400" imgH="520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7301" y="2056609"/>
                        <a:ext cx="7156279" cy="147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6000125" y="1229050"/>
          <a:ext cx="4437689" cy="827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80" name="Equation" r:id="rId14" imgW="2298700" imgH="431800" progId="Equation.DSMT4">
                  <p:embed/>
                </p:oleObj>
              </mc:Choice>
              <mc:Fallback>
                <p:oleObj name="Equation" r:id="rId14" imgW="22987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125" y="1229050"/>
                        <a:ext cx="4437689" cy="8275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82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  	Parameters in this Model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642854" y="2182251"/>
            <a:ext cx="4333654" cy="4209602"/>
            <a:chOff x="538152" y="1410843"/>
            <a:chExt cx="6926457" cy="4826742"/>
          </a:xfrm>
        </p:grpSpPr>
        <p:sp>
          <p:nvSpPr>
            <p:cNvPr id="22" name="Rounded Rectangle 21"/>
            <p:cNvSpPr/>
            <p:nvPr/>
          </p:nvSpPr>
          <p:spPr>
            <a:xfrm>
              <a:off x="3372338" y="1410843"/>
              <a:ext cx="1718971" cy="72398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SEASON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38152" y="2445555"/>
              <a:ext cx="2190930" cy="72398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SPRINKLER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573741" y="2445555"/>
              <a:ext cx="1890868" cy="72398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RAIN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200441" y="3978572"/>
              <a:ext cx="1890868" cy="72398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WET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3200441" y="5513605"/>
              <a:ext cx="1890868" cy="72398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SLIPPERY</a:t>
              </a:r>
            </a:p>
          </p:txBody>
        </p:sp>
        <p:cxnSp>
          <p:nvCxnSpPr>
            <p:cNvPr id="32" name="Straight Arrow Connector 31"/>
            <p:cNvCxnSpPr>
              <a:stCxn id="22" idx="3"/>
              <a:endCxn id="25" idx="0"/>
            </p:cNvCxnSpPr>
            <p:nvPr/>
          </p:nvCxnSpPr>
          <p:spPr>
            <a:xfrm>
              <a:off x="5091309" y="1772833"/>
              <a:ext cx="1427866" cy="672722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2" idx="1"/>
              <a:endCxn id="23" idx="0"/>
            </p:cNvCxnSpPr>
            <p:nvPr/>
          </p:nvCxnSpPr>
          <p:spPr>
            <a:xfrm flipH="1">
              <a:off x="1633617" y="1772834"/>
              <a:ext cx="1738721" cy="672721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5" idx="2"/>
              <a:endCxn id="26" idx="3"/>
            </p:cNvCxnSpPr>
            <p:nvPr/>
          </p:nvCxnSpPr>
          <p:spPr>
            <a:xfrm flipH="1">
              <a:off x="5091309" y="3169535"/>
              <a:ext cx="1427866" cy="1171027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3" idx="2"/>
              <a:endCxn id="26" idx="1"/>
            </p:cNvCxnSpPr>
            <p:nvPr/>
          </p:nvCxnSpPr>
          <p:spPr>
            <a:xfrm>
              <a:off x="1633617" y="3169535"/>
              <a:ext cx="1566824" cy="1171028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6" idx="2"/>
              <a:endCxn id="31" idx="0"/>
            </p:cNvCxnSpPr>
            <p:nvPr/>
          </p:nvCxnSpPr>
          <p:spPr>
            <a:xfrm>
              <a:off x="4145875" y="4702552"/>
              <a:ext cx="0" cy="811053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5900087" y="1337496"/>
          <a:ext cx="3433763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64" name="Equation" r:id="rId3" imgW="1384300" imgH="469900" progId="Equation.DSMT4">
                  <p:embed/>
                </p:oleObj>
              </mc:Choice>
              <mc:Fallback>
                <p:oleObj name="Equation" r:id="rId3" imgW="13843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0087" y="1337496"/>
                        <a:ext cx="3433763" cy="1160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1843088" y="2997201"/>
          <a:ext cx="1700212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65" name="Equation" r:id="rId5" imgW="685800" imgH="469900" progId="Equation.DSMT4">
                  <p:embed/>
                </p:oleObj>
              </mc:Choice>
              <mc:Fallback>
                <p:oleObj name="Equation" r:id="rId5" imgW="6858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88" y="2997201"/>
                        <a:ext cx="1700212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8061809" y="2813665"/>
          <a:ext cx="1700212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66" name="Equation" r:id="rId7" imgW="685800" imgH="469900" progId="Equation.DSMT4">
                  <p:embed/>
                </p:oleObj>
              </mc:Choice>
              <mc:Fallback>
                <p:oleObj name="Equation" r:id="rId7" imgW="6858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1809" y="2813665"/>
                        <a:ext cx="1700212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3351215" y="4421675"/>
          <a:ext cx="1793875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67" name="Equation" r:id="rId9" imgW="723900" imgH="469900" progId="Equation.DSMT4">
                  <p:embed/>
                </p:oleObj>
              </mc:Choice>
              <mc:Fallback>
                <p:oleObj name="Equation" r:id="rId9" imgW="7239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1215" y="4421675"/>
                        <a:ext cx="1793875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6584951" y="5403851"/>
          <a:ext cx="1604963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68" name="Equation" r:id="rId11" imgW="647700" imgH="469900" progId="Equation.DSMT4">
                  <p:embed/>
                </p:oleObj>
              </mc:Choice>
              <mc:Fallback>
                <p:oleObj name="Equation" r:id="rId11" imgW="6477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4951" y="5403851"/>
                        <a:ext cx="1604963" cy="115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130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  	Parameters in this Model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319455" y="2377067"/>
            <a:ext cx="4333654" cy="4209602"/>
            <a:chOff x="538152" y="1410843"/>
            <a:chExt cx="6926457" cy="4826742"/>
          </a:xfrm>
        </p:grpSpPr>
        <p:sp>
          <p:nvSpPr>
            <p:cNvPr id="22" name="Rounded Rectangle 21"/>
            <p:cNvSpPr/>
            <p:nvPr/>
          </p:nvSpPr>
          <p:spPr>
            <a:xfrm>
              <a:off x="3372338" y="1410843"/>
              <a:ext cx="1718971" cy="72398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SEASON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38152" y="2445555"/>
              <a:ext cx="2190930" cy="72398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SPRINKLER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573741" y="2445555"/>
              <a:ext cx="1890868" cy="72398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RAIN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200441" y="3978572"/>
              <a:ext cx="1890868" cy="72398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WET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3200441" y="5513605"/>
              <a:ext cx="1890868" cy="72398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SLIPPERY</a:t>
              </a:r>
            </a:p>
          </p:txBody>
        </p:sp>
        <p:cxnSp>
          <p:nvCxnSpPr>
            <p:cNvPr id="32" name="Straight Arrow Connector 31"/>
            <p:cNvCxnSpPr>
              <a:stCxn id="22" idx="3"/>
              <a:endCxn id="25" idx="0"/>
            </p:cNvCxnSpPr>
            <p:nvPr/>
          </p:nvCxnSpPr>
          <p:spPr>
            <a:xfrm>
              <a:off x="5091309" y="1772833"/>
              <a:ext cx="1427866" cy="672722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2" idx="1"/>
              <a:endCxn id="23" idx="0"/>
            </p:cNvCxnSpPr>
            <p:nvPr/>
          </p:nvCxnSpPr>
          <p:spPr>
            <a:xfrm flipH="1">
              <a:off x="1633617" y="1772834"/>
              <a:ext cx="1738721" cy="672721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5" idx="2"/>
              <a:endCxn id="26" idx="3"/>
            </p:cNvCxnSpPr>
            <p:nvPr/>
          </p:nvCxnSpPr>
          <p:spPr>
            <a:xfrm flipH="1">
              <a:off x="5091309" y="3169535"/>
              <a:ext cx="1427866" cy="1171027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3" idx="2"/>
              <a:endCxn id="26" idx="1"/>
            </p:cNvCxnSpPr>
            <p:nvPr/>
          </p:nvCxnSpPr>
          <p:spPr>
            <a:xfrm>
              <a:off x="1633617" y="3169535"/>
              <a:ext cx="1566824" cy="1171028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6" idx="2"/>
              <a:endCxn id="31" idx="0"/>
            </p:cNvCxnSpPr>
            <p:nvPr/>
          </p:nvCxnSpPr>
          <p:spPr>
            <a:xfrm>
              <a:off x="4145875" y="4702552"/>
              <a:ext cx="0" cy="811053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01039"/>
              </p:ext>
            </p:extLst>
          </p:nvPr>
        </p:nvGraphicFramePr>
        <p:xfrm>
          <a:off x="6901874" y="1123856"/>
          <a:ext cx="33496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7" name="Equation" r:id="rId3" imgW="1574800" imgH="508000" progId="Equation.DSMT4">
                  <p:embed/>
                </p:oleObj>
              </mc:Choice>
              <mc:Fallback>
                <p:oleObj name="Equation" r:id="rId3" imgW="15748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1874" y="1123856"/>
                        <a:ext cx="3349625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254764"/>
              </p:ext>
            </p:extLst>
          </p:nvPr>
        </p:nvGraphicFramePr>
        <p:xfrm>
          <a:off x="919670" y="3715690"/>
          <a:ext cx="5092245" cy="262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8" name="Equation" r:id="rId5" imgW="2133600" imgH="1104900" progId="Equation.DSMT4">
                  <p:embed/>
                </p:oleObj>
              </mc:Choice>
              <mc:Fallback>
                <p:oleObj name="Equation" r:id="rId5" imgW="2133600" imgH="1104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670" y="3715690"/>
                        <a:ext cx="5092245" cy="26240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573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   Inferencing Class from data</a:t>
            </a:r>
          </a:p>
        </p:txBody>
      </p:sp>
      <p:pic>
        <p:nvPicPr>
          <p:cNvPr id="3" name="Picture 2" descr="Screen Shot 2014-09-26 at 1.43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616" y="1334017"/>
            <a:ext cx="8856951" cy="5069439"/>
          </a:xfrm>
          <a:prstGeom prst="rect">
            <a:avLst/>
          </a:prstGeom>
        </p:spPr>
      </p:pic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2307212" y="3136247"/>
          <a:ext cx="1182688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95" name="Equation" r:id="rId4" imgW="495300" imgH="254000" progId="Equation.DSMT4">
                  <p:embed/>
                </p:oleObj>
              </mc:Choice>
              <mc:Fallback>
                <p:oleObj name="Equation" r:id="rId4" imgW="4953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7212" y="3136247"/>
                        <a:ext cx="1182688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9123364" y="3017839"/>
          <a:ext cx="8794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96" name="Equation" r:id="rId6" imgW="368300" imgH="228600" progId="Equation.DSMT4">
                  <p:embed/>
                </p:oleObj>
              </mc:Choice>
              <mc:Fallback>
                <p:oleObj name="Equation" r:id="rId6" imgW="3683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3364" y="3017839"/>
                        <a:ext cx="879475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3489900" y="5326404"/>
          <a:ext cx="163671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97" name="Equation" r:id="rId8" imgW="685800" imgH="254000" progId="Equation.DSMT4">
                  <p:embed/>
                </p:oleObj>
              </mc:Choice>
              <mc:Fallback>
                <p:oleObj name="Equation" r:id="rId8" imgW="6858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9900" y="5326404"/>
                        <a:ext cx="1636712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8152739" y="5154613"/>
          <a:ext cx="21526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98" name="Equation" r:id="rId10" imgW="901700" imgH="254000" progId="Equation.DSMT4">
                  <p:embed/>
                </p:oleObj>
              </mc:Choice>
              <mc:Fallback>
                <p:oleObj name="Equation" r:id="rId10" imgW="9017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2739" y="5154613"/>
                        <a:ext cx="215265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35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Computing any joint</a:t>
            </a:r>
          </a:p>
        </p:txBody>
      </p:sp>
      <p:pic>
        <p:nvPicPr>
          <p:cNvPr id="4" name="Picture 3" descr="Screen Shot 2014-09-26 at 1.43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35" y="1834899"/>
            <a:ext cx="8870965" cy="4873116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302425" y="1231647"/>
          <a:ext cx="545941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70" name="Equation" r:id="rId4" imgW="2286000" imgH="254000" progId="Equation.DSMT4">
                  <p:embed/>
                </p:oleObj>
              </mc:Choice>
              <mc:Fallback>
                <p:oleObj name="Equation" r:id="rId4" imgW="22860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425" y="1231647"/>
                        <a:ext cx="5459413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797036" y="3839768"/>
          <a:ext cx="348773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71" name="Equation" r:id="rId6" imgW="1460500" imgH="228600" progId="Equation.DSMT4">
                  <p:embed/>
                </p:oleObj>
              </mc:Choice>
              <mc:Fallback>
                <p:oleObj name="Equation" r:id="rId6" imgW="14605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36" y="3839768"/>
                        <a:ext cx="3487737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802148" y="4552678"/>
          <a:ext cx="348773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72" name="Equation" r:id="rId8" imgW="1460500" imgH="228600" progId="Equation.DSMT4">
                  <p:embed/>
                </p:oleObj>
              </mc:Choice>
              <mc:Fallback>
                <p:oleObj name="Equation" r:id="rId8" imgW="14605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2148" y="4552678"/>
                        <a:ext cx="3487737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7920039" y="3538660"/>
          <a:ext cx="25177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73" name="Equation" r:id="rId10" imgW="1054100" imgH="228600" progId="Equation.DSMT4">
                  <p:embed/>
                </p:oleObj>
              </mc:Choice>
              <mc:Fallback>
                <p:oleObj name="Equation" r:id="rId10" imgW="10541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0039" y="3538660"/>
                        <a:ext cx="2517775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417095" y="4516378"/>
          <a:ext cx="145573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74" name="Equation" r:id="rId12" imgW="609600" imgH="228600" progId="Equation.DSMT4">
                  <p:embed/>
                </p:oleObj>
              </mc:Choice>
              <mc:Fallback>
                <p:oleObj name="Equation" r:id="rId12" imgW="609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7095" y="4516378"/>
                        <a:ext cx="1455737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8417094" y="5540376"/>
          <a:ext cx="1608138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75" name="Equation" r:id="rId14" imgW="673100" imgH="228600" progId="Equation.DSMT4">
                  <p:embed/>
                </p:oleObj>
              </mc:Choice>
              <mc:Fallback>
                <p:oleObj name="Equation" r:id="rId14" imgW="6731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7094" y="5540376"/>
                        <a:ext cx="1608138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118220" y="5480050"/>
          <a:ext cx="25463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76" name="Equation" r:id="rId16" imgW="1066800" imgH="254000" progId="Equation.DSMT4">
                  <p:embed/>
                </p:oleObj>
              </mc:Choice>
              <mc:Fallback>
                <p:oleObj name="Equation" r:id="rId16" imgW="10668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8220" y="5480050"/>
                        <a:ext cx="254635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413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2487" y="1488347"/>
            <a:ext cx="8794081" cy="498391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b="1" dirty="0"/>
              <a:t>Correlation</a:t>
            </a:r>
            <a:r>
              <a:rPr lang="en-US" sz="3200" dirty="0"/>
              <a:t> is NOT </a:t>
            </a:r>
            <a:r>
              <a:rPr lang="en-US" sz="3200" b="1" dirty="0"/>
              <a:t>Causality</a:t>
            </a:r>
          </a:p>
          <a:p>
            <a:pPr>
              <a:lnSpc>
                <a:spcPct val="110000"/>
              </a:lnSpc>
            </a:pPr>
            <a:r>
              <a:rPr lang="en-US" sz="3200" b="1" dirty="0"/>
              <a:t>Imperfect</a:t>
            </a:r>
            <a:r>
              <a:rPr lang="en-US" sz="3200" dirty="0"/>
              <a:t> Classification due to?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Noise in Data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Noise in Labels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Insufficient Complexity of Model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Insufficient Training Data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Not all features affecting cause are known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Proper Causality structure not known</a:t>
            </a:r>
          </a:p>
          <a:p>
            <a:pPr lvl="1">
              <a:lnSpc>
                <a:spcPct val="11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76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948" y="490638"/>
            <a:ext cx="11064240" cy="2541713"/>
          </a:xfrm>
        </p:spPr>
        <p:txBody>
          <a:bodyPr>
            <a:normAutofit/>
          </a:bodyPr>
          <a:lstStyle/>
          <a:p>
            <a:r>
              <a:rPr lang="en-US" dirty="0"/>
              <a:t>Data Mining 2</a:t>
            </a:r>
            <a:br>
              <a:rPr lang="en-US" dirty="0"/>
            </a:br>
            <a:r>
              <a:rPr lang="en-US" sz="8000" b="1" dirty="0"/>
              <a:t>Supervised Learning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948" y="3503560"/>
            <a:ext cx="11064240" cy="2942960"/>
          </a:xfrm>
        </p:spPr>
        <p:txBody>
          <a:bodyPr>
            <a:normAutofit/>
          </a:bodyPr>
          <a:lstStyle/>
          <a:p>
            <a:r>
              <a:rPr lang="en-US" sz="7100" b="1" dirty="0">
                <a:solidFill>
                  <a:srgbClr val="C00000"/>
                </a:solidFill>
              </a:rPr>
              <a:t>BAYESIAN NETWORKS</a:t>
            </a:r>
          </a:p>
          <a:p>
            <a:endParaRPr lang="en-US" sz="3600" dirty="0"/>
          </a:p>
          <a:p>
            <a:r>
              <a:rPr lang="en-US" sz="3600" dirty="0"/>
              <a:t>Dr. Shailesh Kumar</a:t>
            </a:r>
          </a:p>
          <a:p>
            <a:r>
              <a:rPr lang="en-US" sz="3600" dirty="0"/>
              <a:t>ISB</a:t>
            </a:r>
            <a:r>
              <a:rPr lang="en-US" sz="3600"/>
              <a:t>/CBA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06967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b="1" dirty="0"/>
              <a:t>STRUCTURE</a:t>
            </a:r>
            <a:r>
              <a:rPr lang="en-US" dirty="0"/>
              <a:t> and </a:t>
            </a:r>
            <a:r>
              <a:rPr lang="en-US" b="1" dirty="0"/>
              <a:t>CAUSALITY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65091" y="1123856"/>
            <a:ext cx="4295922" cy="17218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ONE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Variable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(COLOR) 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ONE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Value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(RED)</a:t>
            </a:r>
          </a:p>
          <a:p>
            <a:pPr algn="ctr"/>
            <a:endParaRPr lang="en-US" sz="2000" dirty="0">
              <a:solidFill>
                <a:srgbClr val="000000"/>
              </a:solidFill>
            </a:endParaRPr>
          </a:p>
          <a:p>
            <a:pPr algn="ctr"/>
            <a:r>
              <a:rPr lang="en-US" sz="2000" b="1" dirty="0">
                <a:solidFill>
                  <a:srgbClr val="000000"/>
                </a:solidFill>
              </a:rPr>
              <a:t>STRUCTURE</a:t>
            </a:r>
            <a:r>
              <a:rPr lang="en-US" sz="2000" dirty="0">
                <a:solidFill>
                  <a:srgbClr val="000000"/>
                </a:solidFill>
              </a:rPr>
              <a:t>?      </a:t>
            </a:r>
            <a:r>
              <a:rPr lang="en-US" sz="2000" b="1" dirty="0">
                <a:solidFill>
                  <a:srgbClr val="000000"/>
                </a:solidFill>
              </a:rPr>
              <a:t>CAUSALITY</a:t>
            </a:r>
            <a:r>
              <a:rPr lang="en-US" sz="2000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66028" y="1123856"/>
            <a:ext cx="4295922" cy="17218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ONE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Variable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(COLOR) 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TWO </a:t>
            </a:r>
            <a:r>
              <a:rPr lang="en-US" sz="2000" b="1" dirty="0">
                <a:solidFill>
                  <a:srgbClr val="FF0000"/>
                </a:solidFill>
              </a:rPr>
              <a:t>Values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(RED, BLUE)</a:t>
            </a:r>
          </a:p>
          <a:p>
            <a:pPr algn="ctr"/>
            <a:endParaRPr lang="en-US" sz="2000" dirty="0">
              <a:solidFill>
                <a:srgbClr val="000000"/>
              </a:solidFill>
            </a:endParaRPr>
          </a:p>
          <a:p>
            <a:pPr algn="ctr"/>
            <a:r>
              <a:rPr lang="en-US" sz="2000" b="1" dirty="0">
                <a:solidFill>
                  <a:srgbClr val="000000"/>
                </a:solidFill>
              </a:rPr>
              <a:t>STRUCTURE</a:t>
            </a:r>
            <a:r>
              <a:rPr lang="en-US" sz="2000" dirty="0">
                <a:solidFill>
                  <a:srgbClr val="000000"/>
                </a:solidFill>
              </a:rPr>
              <a:t>?      </a:t>
            </a:r>
            <a:r>
              <a:rPr lang="en-US" sz="2000" b="1" dirty="0">
                <a:solidFill>
                  <a:srgbClr val="000000"/>
                </a:solidFill>
              </a:rPr>
              <a:t>CAUSALITY</a:t>
            </a:r>
            <a:r>
              <a:rPr lang="en-US" sz="2000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5091" y="2998154"/>
            <a:ext cx="4295922" cy="17218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TWO </a:t>
            </a:r>
            <a:r>
              <a:rPr lang="en-US" sz="2000" b="1" dirty="0">
                <a:solidFill>
                  <a:srgbClr val="FF0000"/>
                </a:solidFill>
              </a:rPr>
              <a:t>Variables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(COLOR, LIKE) 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COLOR </a:t>
            </a:r>
            <a:r>
              <a:rPr lang="en-US" sz="2000" b="1" dirty="0">
                <a:solidFill>
                  <a:srgbClr val="FF0000"/>
                </a:solidFill>
              </a:rPr>
              <a:t>Values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(RED, BLUE)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LIKE</a:t>
            </a:r>
            <a:r>
              <a:rPr lang="en-US" sz="2000" dirty="0">
                <a:solidFill>
                  <a:srgbClr val="000000"/>
                </a:solidFill>
              </a:rPr>
              <a:t> has </a:t>
            </a:r>
            <a:r>
              <a:rPr lang="en-US" sz="2000" b="1" dirty="0">
                <a:solidFill>
                  <a:srgbClr val="000000"/>
                </a:solidFill>
              </a:rPr>
              <a:t>ONE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Value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(YES)</a:t>
            </a:r>
          </a:p>
          <a:p>
            <a:pPr algn="ctr"/>
            <a:endParaRPr lang="en-US" sz="2000" dirty="0">
              <a:solidFill>
                <a:srgbClr val="000000"/>
              </a:solidFill>
            </a:endParaRPr>
          </a:p>
          <a:p>
            <a:pPr algn="ctr"/>
            <a:r>
              <a:rPr lang="en-US" sz="2000" b="1" dirty="0">
                <a:solidFill>
                  <a:srgbClr val="000000"/>
                </a:solidFill>
              </a:rPr>
              <a:t>STRUCTURE</a:t>
            </a:r>
            <a:r>
              <a:rPr lang="en-US" sz="2000" dirty="0">
                <a:solidFill>
                  <a:srgbClr val="000000"/>
                </a:solidFill>
              </a:rPr>
              <a:t>?      </a:t>
            </a:r>
            <a:r>
              <a:rPr lang="en-US" sz="2000" b="1" dirty="0">
                <a:solidFill>
                  <a:srgbClr val="000000"/>
                </a:solidFill>
              </a:rPr>
              <a:t>CAUSALITY</a:t>
            </a:r>
            <a:r>
              <a:rPr lang="en-US" sz="2000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566028" y="2998154"/>
            <a:ext cx="4295922" cy="17218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TWO </a:t>
            </a:r>
            <a:r>
              <a:rPr lang="en-US" sz="2000" b="1" dirty="0">
                <a:solidFill>
                  <a:srgbClr val="FF0000"/>
                </a:solidFill>
              </a:rPr>
              <a:t>Variables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(COLOR, LIKE) 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COLOR </a:t>
            </a:r>
            <a:r>
              <a:rPr lang="en-US" sz="2000" b="1" dirty="0">
                <a:solidFill>
                  <a:srgbClr val="FF0000"/>
                </a:solidFill>
              </a:rPr>
              <a:t>Values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(RED, COLOR)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LIKE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Values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(YES, NO)</a:t>
            </a:r>
          </a:p>
          <a:p>
            <a:pPr algn="ctr"/>
            <a:endParaRPr lang="en-US" sz="2000" dirty="0">
              <a:solidFill>
                <a:srgbClr val="000000"/>
              </a:solidFill>
            </a:endParaRPr>
          </a:p>
          <a:p>
            <a:pPr algn="ctr"/>
            <a:r>
              <a:rPr lang="en-US" sz="2000" b="1" dirty="0">
                <a:solidFill>
                  <a:srgbClr val="000000"/>
                </a:solidFill>
              </a:rPr>
              <a:t>STRUCTURE</a:t>
            </a:r>
            <a:r>
              <a:rPr lang="en-US" sz="2000" dirty="0">
                <a:solidFill>
                  <a:srgbClr val="000000"/>
                </a:solidFill>
              </a:rPr>
              <a:t>?      </a:t>
            </a:r>
            <a:r>
              <a:rPr lang="en-US" sz="2000" b="1" dirty="0">
                <a:solidFill>
                  <a:srgbClr val="000000"/>
                </a:solidFill>
              </a:rPr>
              <a:t>CAUSALITY</a:t>
            </a:r>
            <a:r>
              <a:rPr lang="en-US" sz="2000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113390" y="5154935"/>
            <a:ext cx="7910360" cy="139904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With only </a:t>
            </a:r>
            <a:r>
              <a:rPr lang="en-US" sz="2000" b="1" dirty="0">
                <a:solidFill>
                  <a:schemeClr val="tx1"/>
                </a:solidFill>
              </a:rPr>
              <a:t>ONE Variable </a:t>
            </a:r>
            <a:r>
              <a:rPr lang="en-US" sz="2000" dirty="0">
                <a:solidFill>
                  <a:schemeClr val="tx1"/>
                </a:solidFill>
                <a:sym typeface="Wingdings"/>
              </a:rPr>
              <a:t> </a:t>
            </a:r>
            <a:r>
              <a:rPr lang="en-US" sz="2000" b="1" dirty="0">
                <a:solidFill>
                  <a:schemeClr val="tx1"/>
                </a:solidFill>
                <a:sym typeface="Wingdings"/>
              </a:rPr>
              <a:t>No CAUSALITY </a:t>
            </a:r>
            <a:r>
              <a:rPr lang="en-US" sz="2000" dirty="0">
                <a:solidFill>
                  <a:schemeClr val="tx1"/>
                </a:solidFill>
                <a:sym typeface="Wingdings"/>
              </a:rPr>
              <a:t>possible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sym typeface="Wingdings"/>
              </a:rPr>
              <a:t>With only </a:t>
            </a:r>
            <a:r>
              <a:rPr lang="en-US" sz="2000" b="1" dirty="0">
                <a:solidFill>
                  <a:schemeClr val="tx1"/>
                </a:solidFill>
                <a:sym typeface="Wingdings"/>
              </a:rPr>
              <a:t>ONE Value </a:t>
            </a:r>
            <a:r>
              <a:rPr lang="en-US" sz="2000" dirty="0">
                <a:solidFill>
                  <a:schemeClr val="tx1"/>
                </a:solidFill>
                <a:sym typeface="Wingdings"/>
              </a:rPr>
              <a:t>of a Variable  </a:t>
            </a:r>
            <a:r>
              <a:rPr lang="en-US" sz="2000" b="1" dirty="0">
                <a:solidFill>
                  <a:schemeClr val="tx1"/>
                </a:solidFill>
                <a:sym typeface="Wingdings"/>
              </a:rPr>
              <a:t>No STRUCTURE </a:t>
            </a:r>
            <a:r>
              <a:rPr lang="en-US" sz="2000" dirty="0">
                <a:solidFill>
                  <a:schemeClr val="tx1"/>
                </a:solidFill>
                <a:sym typeface="Wingdings"/>
              </a:rPr>
              <a:t>possible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sym typeface="Wingdings"/>
              </a:rPr>
              <a:t>&gt; 1 Variables each taking &gt; 1 values makes life fun!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5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Bayesian View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514947" y="1370183"/>
            <a:ext cx="3717257" cy="92943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</a:rPr>
              <a:t>ONE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Variable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(COLOR) 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</a:rPr>
              <a:t>ONE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Value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(RED)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5626626" y="1505227"/>
          <a:ext cx="3355715" cy="57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31" name="Equation" r:id="rId3" imgW="1333500" imgH="228600" progId="Equation.DSMT4">
                  <p:embed/>
                </p:oleObj>
              </mc:Choice>
              <mc:Fallback>
                <p:oleObj name="Equation" r:id="rId3" imgW="13335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6626" y="1505227"/>
                        <a:ext cx="3355715" cy="5707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514947" y="2674103"/>
            <a:ext cx="3717257" cy="92943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</a:rPr>
              <a:t>ONE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Variable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(COLOR) 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</a:rPr>
              <a:t>TWO </a:t>
            </a:r>
            <a:r>
              <a:rPr lang="en-US" sz="2400" b="1" dirty="0">
                <a:solidFill>
                  <a:srgbClr val="FF0000"/>
                </a:solidFill>
              </a:rPr>
              <a:t>Values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(RED, BLUE)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5626625" y="2479379"/>
          <a:ext cx="3786211" cy="1123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32" name="Equation" r:id="rId5" imgW="1612900" imgH="482600" progId="Equation.DSMT4">
                  <p:embed/>
                </p:oleObj>
              </mc:Choice>
              <mc:Fallback>
                <p:oleObj name="Equation" r:id="rId5" imgW="16129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6625" y="2479379"/>
                        <a:ext cx="3786211" cy="11238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1485352" y="3945090"/>
            <a:ext cx="4320538" cy="113173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</a:rPr>
              <a:t>TWO </a:t>
            </a:r>
            <a:r>
              <a:rPr lang="en-US" sz="2400" b="1" dirty="0">
                <a:solidFill>
                  <a:srgbClr val="FF0000"/>
                </a:solidFill>
              </a:rPr>
              <a:t>Variables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(COLOR, LIKE) 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</a:rPr>
              <a:t>COLOR </a:t>
            </a:r>
            <a:r>
              <a:rPr lang="en-US" sz="2400" dirty="0">
                <a:solidFill>
                  <a:srgbClr val="000000"/>
                </a:solidFill>
              </a:rPr>
              <a:t>takes (RED, BLUE)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</a:rPr>
              <a:t>LIKE</a:t>
            </a:r>
            <a:r>
              <a:rPr lang="en-US" sz="2400" dirty="0">
                <a:solidFill>
                  <a:srgbClr val="000000"/>
                </a:solidFill>
              </a:rPr>
              <a:t> takes (YES)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173789" y="4009461"/>
          <a:ext cx="4264025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33" name="Equation" r:id="rId7" imgW="1816100" imgH="482600" progId="Equation.DSMT4">
                  <p:embed/>
                </p:oleObj>
              </mc:Choice>
              <mc:Fallback>
                <p:oleObj name="Equation" r:id="rId7" imgW="18161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789" y="4009461"/>
                        <a:ext cx="4264025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1485352" y="5453485"/>
            <a:ext cx="4320538" cy="113173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</a:rPr>
              <a:t>TWO </a:t>
            </a:r>
            <a:r>
              <a:rPr lang="en-US" sz="2400" b="1" dirty="0">
                <a:solidFill>
                  <a:srgbClr val="FF0000"/>
                </a:solidFill>
              </a:rPr>
              <a:t>Variables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(COLOR, LIKE) 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</a:rPr>
              <a:t>COLOR </a:t>
            </a:r>
            <a:r>
              <a:rPr lang="en-US" sz="2400" dirty="0">
                <a:solidFill>
                  <a:srgbClr val="000000"/>
                </a:solidFill>
              </a:rPr>
              <a:t>takes (RED, BLUE)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</a:rPr>
              <a:t>LIKE</a:t>
            </a:r>
            <a:r>
              <a:rPr lang="en-US" sz="2400" dirty="0">
                <a:solidFill>
                  <a:srgbClr val="000000"/>
                </a:solidFill>
              </a:rPr>
              <a:t> takes (YES, NO)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6098452" y="5439946"/>
          <a:ext cx="4264025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34" name="Equation" r:id="rId9" imgW="1816100" imgH="482600" progId="Equation.DSMT4">
                  <p:embed/>
                </p:oleObj>
              </mc:Choice>
              <mc:Fallback>
                <p:oleObj name="Equation" r:id="rId9" imgW="18161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8452" y="5439946"/>
                        <a:ext cx="4264025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268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1" y="133765"/>
            <a:ext cx="8913813" cy="914400"/>
          </a:xfrm>
        </p:spPr>
        <p:txBody>
          <a:bodyPr/>
          <a:lstStyle/>
          <a:p>
            <a:r>
              <a:rPr lang="en-US" dirty="0"/>
              <a:t>Estimating Joint Probability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019070" y="1302186"/>
            <a:ext cx="8229830" cy="4964144"/>
          </a:xfrm>
        </p:spPr>
        <p:txBody>
          <a:bodyPr>
            <a:normAutofit/>
          </a:bodyPr>
          <a:lstStyle/>
          <a:p>
            <a:r>
              <a:rPr lang="en-US" b="1" dirty="0"/>
              <a:t>COMPLEXITY = </a:t>
            </a:r>
            <a:r>
              <a:rPr lang="en-US" b="1" dirty="0">
                <a:solidFill>
                  <a:srgbClr val="FF0000"/>
                </a:solidFill>
              </a:rPr>
              <a:t>STRUCTURAL</a:t>
            </a:r>
            <a:r>
              <a:rPr lang="en-US" b="1" dirty="0"/>
              <a:t> x </a:t>
            </a:r>
            <a:r>
              <a:rPr lang="en-US" b="1" dirty="0">
                <a:solidFill>
                  <a:srgbClr val="3366FF"/>
                </a:solidFill>
              </a:rPr>
              <a:t>CAUSALITY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STRUCTURE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but </a:t>
            </a:r>
            <a:r>
              <a:rPr lang="en-US" b="1" dirty="0">
                <a:solidFill>
                  <a:srgbClr val="3366FF"/>
                </a:solidFill>
              </a:rPr>
              <a:t>NO CAUSALITY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STRUCTURE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with </a:t>
            </a:r>
            <a:r>
              <a:rPr lang="en-US" b="1" dirty="0">
                <a:solidFill>
                  <a:srgbClr val="3366FF"/>
                </a:solidFill>
              </a:rPr>
              <a:t>MINIMUM CAUSALITY</a:t>
            </a:r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78563"/>
              </p:ext>
            </p:extLst>
          </p:nvPr>
        </p:nvGraphicFramePr>
        <p:xfrm>
          <a:off x="2661606" y="1929330"/>
          <a:ext cx="477202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8" name="Equation" r:id="rId3" imgW="1638300" imgH="241300" progId="Equation.DSMT4">
                  <p:embed/>
                </p:oleObj>
              </mc:Choice>
              <mc:Fallback>
                <p:oleObj name="Equation" r:id="rId3" imgW="16383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1606" y="1929330"/>
                        <a:ext cx="477202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99652"/>
              </p:ext>
            </p:extLst>
          </p:nvPr>
        </p:nvGraphicFramePr>
        <p:xfrm>
          <a:off x="2661606" y="3435008"/>
          <a:ext cx="62515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9" name="Equation" r:id="rId5" imgW="2146300" imgH="241300" progId="Equation.DSMT4">
                  <p:embed/>
                </p:oleObj>
              </mc:Choice>
              <mc:Fallback>
                <p:oleObj name="Equation" r:id="rId5" imgW="21463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1606" y="3435008"/>
                        <a:ext cx="62515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177852"/>
              </p:ext>
            </p:extLst>
          </p:nvPr>
        </p:nvGraphicFramePr>
        <p:xfrm>
          <a:off x="2661606" y="5110840"/>
          <a:ext cx="7175500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40" name="Equation" r:id="rId7" imgW="2463800" imgH="254000" progId="Equation.DSMT4">
                  <p:embed/>
                </p:oleObj>
              </mc:Choice>
              <mc:Fallback>
                <p:oleObj name="Equation" r:id="rId7" imgW="24638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1606" y="5110840"/>
                        <a:ext cx="7175500" cy="73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99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  	An experiment in Causality!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958568" y="4392028"/>
          <a:ext cx="55562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3" name="Equation" r:id="rId3" imgW="190500" imgH="203200" progId="Equation.DSMT4">
                  <p:embed/>
                </p:oleObj>
              </mc:Choice>
              <mc:Fallback>
                <p:oleObj name="Equation" r:id="rId3" imgW="1905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8568" y="4392028"/>
                        <a:ext cx="555625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239667" y="4344504"/>
          <a:ext cx="592137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4" name="Equation" r:id="rId5" imgW="203200" imgH="203200" progId="Equation.DSMT4">
                  <p:embed/>
                </p:oleObj>
              </mc:Choice>
              <mc:Fallback>
                <p:oleObj name="Equation" r:id="rId5" imgW="2032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9667" y="4344504"/>
                        <a:ext cx="592137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7325759" y="4428069"/>
          <a:ext cx="59372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5" name="Equation" r:id="rId7" imgW="203200" imgH="203200" progId="Equation.DSMT4">
                  <p:embed/>
                </p:oleObj>
              </mc:Choice>
              <mc:Fallback>
                <p:oleObj name="Equation" r:id="rId7" imgW="2032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5759" y="4428069"/>
                        <a:ext cx="593725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1809952" y="5005307"/>
            <a:ext cx="1420637" cy="72398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SHAPE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212696" y="4979403"/>
            <a:ext cx="1420637" cy="760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SIZE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615440" y="4994545"/>
            <a:ext cx="1420637" cy="72398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COLOR</a:t>
            </a:r>
          </a:p>
        </p:txBody>
      </p:sp>
      <p:sp>
        <p:nvSpPr>
          <p:cNvPr id="13" name="Oval 12"/>
          <p:cNvSpPr/>
          <p:nvPr/>
        </p:nvSpPr>
        <p:spPr>
          <a:xfrm>
            <a:off x="3954390" y="3018797"/>
            <a:ext cx="1947993" cy="104390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LIKE?</a:t>
            </a:r>
          </a:p>
        </p:txBody>
      </p:sp>
      <p:cxnSp>
        <p:nvCxnSpPr>
          <p:cNvPr id="15" name="Straight Arrow Connector 14"/>
          <p:cNvCxnSpPr>
            <a:stCxn id="9" idx="0"/>
            <a:endCxn id="13" idx="3"/>
          </p:cNvCxnSpPr>
          <p:nvPr/>
        </p:nvCxnSpPr>
        <p:spPr>
          <a:xfrm flipV="1">
            <a:off x="2520270" y="3909821"/>
            <a:ext cx="1719396" cy="1095486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0"/>
            <a:endCxn id="13" idx="4"/>
          </p:cNvCxnSpPr>
          <p:nvPr/>
        </p:nvCxnSpPr>
        <p:spPr>
          <a:xfrm flipV="1">
            <a:off x="4923014" y="4062698"/>
            <a:ext cx="5372" cy="916705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0"/>
            <a:endCxn id="13" idx="5"/>
          </p:cNvCxnSpPr>
          <p:nvPr/>
        </p:nvCxnSpPr>
        <p:spPr>
          <a:xfrm flipH="1" flipV="1">
            <a:off x="5617106" y="3909821"/>
            <a:ext cx="1708653" cy="1084724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3"/>
            <a:endCxn id="10" idx="1"/>
          </p:cNvCxnSpPr>
          <p:nvPr/>
        </p:nvCxnSpPr>
        <p:spPr>
          <a:xfrm flipV="1">
            <a:off x="3230589" y="5359445"/>
            <a:ext cx="982107" cy="785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3"/>
            <a:endCxn id="11" idx="1"/>
          </p:cNvCxnSpPr>
          <p:nvPr/>
        </p:nvCxnSpPr>
        <p:spPr>
          <a:xfrm flipV="1">
            <a:off x="5633333" y="5356535"/>
            <a:ext cx="982107" cy="291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9" idx="2"/>
            <a:endCxn id="11" idx="2"/>
          </p:cNvCxnSpPr>
          <p:nvPr/>
        </p:nvCxnSpPr>
        <p:spPr>
          <a:xfrm rot="5400000" flipH="1" flipV="1">
            <a:off x="4917633" y="3321162"/>
            <a:ext cx="10762" cy="4805488"/>
          </a:xfrm>
          <a:prstGeom prst="curvedConnector3">
            <a:avLst>
              <a:gd name="adj1" fmla="val -5024103"/>
            </a:avLst>
          </a:prstGeom>
          <a:ln>
            <a:solidFill>
              <a:srgbClr val="000000"/>
            </a:solidFill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4701558" y="2471769"/>
          <a:ext cx="442912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6" name="Equation" r:id="rId9" imgW="152400" imgH="152400" progId="Equation.DSMT4">
                  <p:embed/>
                </p:oleObj>
              </mc:Choice>
              <mc:Fallback>
                <p:oleObj name="Equation" r:id="rId9" imgW="152400" imgH="15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1558" y="2471769"/>
                        <a:ext cx="442912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ounded Rectangle 34"/>
          <p:cNvSpPr/>
          <p:nvPr/>
        </p:nvSpPr>
        <p:spPr>
          <a:xfrm>
            <a:off x="9027055" y="4986693"/>
            <a:ext cx="1420637" cy="72398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SOUND</a:t>
            </a: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9662040" y="4407171"/>
          <a:ext cx="59372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7" name="Equation" r:id="rId11" imgW="203200" imgH="203200" progId="Equation.DSMT4">
                  <p:embed/>
                </p:oleObj>
              </mc:Choice>
              <mc:Fallback>
                <p:oleObj name="Equation" r:id="rId11" imgW="2032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2040" y="4407171"/>
                        <a:ext cx="593725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Straight Arrow Connector 37"/>
          <p:cNvCxnSpPr>
            <a:stCxn id="35" idx="0"/>
            <a:endCxn id="13" idx="6"/>
          </p:cNvCxnSpPr>
          <p:nvPr/>
        </p:nvCxnSpPr>
        <p:spPr>
          <a:xfrm flipH="1" flipV="1">
            <a:off x="5902383" y="3540747"/>
            <a:ext cx="3834991" cy="1445946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3"/>
            <a:endCxn id="35" idx="1"/>
          </p:cNvCxnSpPr>
          <p:nvPr/>
        </p:nvCxnSpPr>
        <p:spPr>
          <a:xfrm flipV="1">
            <a:off x="8036076" y="5348683"/>
            <a:ext cx="990978" cy="785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10" idx="2"/>
            <a:endCxn id="35" idx="2"/>
          </p:cNvCxnSpPr>
          <p:nvPr/>
        </p:nvCxnSpPr>
        <p:spPr>
          <a:xfrm rot="5400000" flipH="1" flipV="1">
            <a:off x="7315786" y="3317901"/>
            <a:ext cx="28814" cy="4814359"/>
          </a:xfrm>
          <a:prstGeom prst="curvedConnector3">
            <a:avLst>
              <a:gd name="adj1" fmla="val -1540359"/>
            </a:avLst>
          </a:prstGeom>
          <a:ln>
            <a:solidFill>
              <a:srgbClr val="000000"/>
            </a:solidFill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9" idx="2"/>
            <a:endCxn id="35" idx="2"/>
          </p:cNvCxnSpPr>
          <p:nvPr/>
        </p:nvCxnSpPr>
        <p:spPr>
          <a:xfrm rot="5400000" flipH="1" flipV="1">
            <a:off x="6119514" y="2111429"/>
            <a:ext cx="18614" cy="7217103"/>
          </a:xfrm>
          <a:prstGeom prst="curvedConnector3">
            <a:avLst>
              <a:gd name="adj1" fmla="val -4523633"/>
            </a:avLst>
          </a:prstGeom>
          <a:ln>
            <a:solidFill>
              <a:srgbClr val="000000"/>
            </a:solidFill>
            <a:prstDash val="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2561873" y="1443777"/>
          <a:ext cx="7175500" cy="73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18" name="Equation" r:id="rId12" imgW="2463800" imgH="254000" progId="Equation.DSMT4">
                  <p:embed/>
                </p:oleObj>
              </mc:Choice>
              <mc:Fallback>
                <p:oleObj name="Equation" r:id="rId12" imgW="24638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1873" y="1443777"/>
                        <a:ext cx="7175500" cy="73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219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  	Another experiment in Causality!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896339" y="1410843"/>
            <a:ext cx="1718971" cy="72398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SEASON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2620510" y="2682316"/>
            <a:ext cx="1890868" cy="72398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SPRINKLER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755215" y="2703840"/>
            <a:ext cx="1890868" cy="72398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RAIN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4724441" y="3978572"/>
            <a:ext cx="1890868" cy="72398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WET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4724441" y="5513605"/>
            <a:ext cx="1890868" cy="72398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SLIPPERY</a:t>
            </a:r>
          </a:p>
        </p:txBody>
      </p:sp>
      <p:cxnSp>
        <p:nvCxnSpPr>
          <p:cNvPr id="4" name="Straight Arrow Connector 3"/>
          <p:cNvCxnSpPr>
            <a:stCxn id="24" idx="3"/>
            <a:endCxn id="28" idx="0"/>
          </p:cNvCxnSpPr>
          <p:nvPr/>
        </p:nvCxnSpPr>
        <p:spPr>
          <a:xfrm>
            <a:off x="6615309" y="1772834"/>
            <a:ext cx="1085340" cy="931007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4" idx="1"/>
            <a:endCxn id="27" idx="0"/>
          </p:cNvCxnSpPr>
          <p:nvPr/>
        </p:nvCxnSpPr>
        <p:spPr>
          <a:xfrm flipH="1">
            <a:off x="3565944" y="1772834"/>
            <a:ext cx="1330394" cy="909483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8" idx="2"/>
            <a:endCxn id="29" idx="3"/>
          </p:cNvCxnSpPr>
          <p:nvPr/>
        </p:nvCxnSpPr>
        <p:spPr>
          <a:xfrm flipH="1">
            <a:off x="6615309" y="3427820"/>
            <a:ext cx="1085340" cy="912742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2"/>
            <a:endCxn id="29" idx="1"/>
          </p:cNvCxnSpPr>
          <p:nvPr/>
        </p:nvCxnSpPr>
        <p:spPr>
          <a:xfrm>
            <a:off x="3565945" y="3406296"/>
            <a:ext cx="1158497" cy="934266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9" idx="2"/>
            <a:endCxn id="30" idx="0"/>
          </p:cNvCxnSpPr>
          <p:nvPr/>
        </p:nvCxnSpPr>
        <p:spPr>
          <a:xfrm>
            <a:off x="5669875" y="4702553"/>
            <a:ext cx="0" cy="811053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Object 67"/>
          <p:cNvGraphicFramePr>
            <a:graphicFrameLocks noChangeAspect="1"/>
          </p:cNvGraphicFramePr>
          <p:nvPr>
            <p:extLst/>
          </p:nvPr>
        </p:nvGraphicFramePr>
        <p:xfrm>
          <a:off x="6712171" y="4950075"/>
          <a:ext cx="3825451" cy="646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2" name="Equation" r:id="rId3" imgW="1346200" imgH="228600" progId="Equation.DSMT4">
                  <p:embed/>
                </p:oleObj>
              </mc:Choice>
              <mc:Fallback>
                <p:oleObj name="Equation" r:id="rId3" imgW="1346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2171" y="4950075"/>
                        <a:ext cx="3825451" cy="6460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942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  	Another experiment in Causality!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60914" y="1870851"/>
            <a:ext cx="5110512" cy="4209602"/>
            <a:chOff x="838213" y="1410843"/>
            <a:chExt cx="6626396" cy="4826742"/>
          </a:xfrm>
        </p:grpSpPr>
        <p:sp>
          <p:nvSpPr>
            <p:cNvPr id="24" name="Rounded Rectangle 23"/>
            <p:cNvSpPr/>
            <p:nvPr/>
          </p:nvSpPr>
          <p:spPr>
            <a:xfrm>
              <a:off x="3372338" y="1410843"/>
              <a:ext cx="1718971" cy="72398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SEASON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838213" y="2445555"/>
              <a:ext cx="1890868" cy="72398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SPRINKLER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573741" y="2445555"/>
              <a:ext cx="1890868" cy="72398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RAIN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200441" y="3978572"/>
              <a:ext cx="1890868" cy="72398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WET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200441" y="5513605"/>
              <a:ext cx="1890868" cy="72398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SLIPPERY</a:t>
              </a:r>
            </a:p>
          </p:txBody>
        </p:sp>
        <p:cxnSp>
          <p:nvCxnSpPr>
            <p:cNvPr id="4" name="Straight Arrow Connector 3"/>
            <p:cNvCxnSpPr>
              <a:stCxn id="24" idx="3"/>
              <a:endCxn id="28" idx="0"/>
            </p:cNvCxnSpPr>
            <p:nvPr/>
          </p:nvCxnSpPr>
          <p:spPr>
            <a:xfrm>
              <a:off x="5091309" y="1772833"/>
              <a:ext cx="1427866" cy="672722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24" idx="1"/>
              <a:endCxn id="27" idx="0"/>
            </p:cNvCxnSpPr>
            <p:nvPr/>
          </p:nvCxnSpPr>
          <p:spPr>
            <a:xfrm flipH="1">
              <a:off x="1783647" y="1772833"/>
              <a:ext cx="1588691" cy="672722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28" idx="2"/>
              <a:endCxn id="29" idx="3"/>
            </p:cNvCxnSpPr>
            <p:nvPr/>
          </p:nvCxnSpPr>
          <p:spPr>
            <a:xfrm flipH="1">
              <a:off x="5091309" y="3169535"/>
              <a:ext cx="1427866" cy="1171027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7" idx="2"/>
              <a:endCxn id="29" idx="1"/>
            </p:cNvCxnSpPr>
            <p:nvPr/>
          </p:nvCxnSpPr>
          <p:spPr>
            <a:xfrm>
              <a:off x="1783647" y="3169535"/>
              <a:ext cx="1416794" cy="1171027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29" idx="2"/>
              <a:endCxn id="30" idx="0"/>
            </p:cNvCxnSpPr>
            <p:nvPr/>
          </p:nvCxnSpPr>
          <p:spPr>
            <a:xfrm>
              <a:off x="4145875" y="4702552"/>
              <a:ext cx="0" cy="811053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5309867" y="1307505"/>
          <a:ext cx="944316" cy="563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1" name="Equation" r:id="rId3" imgW="381000" imgH="228600" progId="Equation.DSMT4">
                  <p:embed/>
                </p:oleObj>
              </mc:Choice>
              <mc:Fallback>
                <p:oleObj name="Equation" r:id="rId3" imgW="381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9867" y="1307505"/>
                        <a:ext cx="944316" cy="5633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1932898" y="2765497"/>
          <a:ext cx="1228016" cy="625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2" name="Equation" r:id="rId5" imgW="495300" imgH="254000" progId="Equation.DSMT4">
                  <p:embed/>
                </p:oleObj>
              </mc:Choice>
              <mc:Fallback>
                <p:oleObj name="Equation" r:id="rId5" imgW="4953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2898" y="2765497"/>
                        <a:ext cx="1228016" cy="6254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8271427" y="2779189"/>
          <a:ext cx="1259087" cy="625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3" name="Equation" r:id="rId7" imgW="508000" imgH="254000" progId="Equation.DSMT4">
                  <p:embed/>
                </p:oleObj>
              </mc:Choice>
              <mc:Fallback>
                <p:oleObj name="Equation" r:id="rId7" imgW="5080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1427" y="2779189"/>
                        <a:ext cx="1259087" cy="6254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4862513" y="3514726"/>
          <a:ext cx="1700212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4" name="Equation" r:id="rId9" imgW="685800" imgH="254000" progId="Equation.DSMT4">
                  <p:embed/>
                </p:oleObj>
              </mc:Choice>
              <mc:Fallback>
                <p:oleObj name="Equation" r:id="rId9" imgW="6858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513" y="3514726"/>
                        <a:ext cx="1700212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4994839" y="6080454"/>
          <a:ext cx="1353654" cy="625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5" name="Equation" r:id="rId11" imgW="546100" imgH="254000" progId="Equation.DSMT4">
                  <p:embed/>
                </p:oleObj>
              </mc:Choice>
              <mc:Fallback>
                <p:oleObj name="Equation" r:id="rId11" imgW="5461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4839" y="6080454"/>
                        <a:ext cx="1353654" cy="6254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6451221" y="4950075"/>
          <a:ext cx="3825451" cy="646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6" name="Equation" r:id="rId13" imgW="1346200" imgH="228600" progId="Equation.DSMT4">
                  <p:embed/>
                </p:oleObj>
              </mc:Choice>
              <mc:Fallback>
                <p:oleObj name="Equation" r:id="rId13" imgW="1346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1221" y="4950075"/>
                        <a:ext cx="3825451" cy="6460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480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  	Another experiment in Causality!</a:t>
            </a:r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/>
          </p:nvPr>
        </p:nvGraphicFramePr>
        <p:xfrm>
          <a:off x="1850131" y="1399347"/>
          <a:ext cx="871696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5" name="Equation" r:id="rId3" imgW="3606800" imgH="254000" progId="Equation.DSMT4">
                  <p:embed/>
                </p:oleObj>
              </mc:Choice>
              <mc:Fallback>
                <p:oleObj name="Equation" r:id="rId3" imgW="36068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0131" y="1399347"/>
                        <a:ext cx="8716963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5486004" y="2813665"/>
          <a:ext cx="944316" cy="563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6" name="Equation" r:id="rId5" imgW="381000" imgH="228600" progId="Equation.DSMT4">
                  <p:embed/>
                </p:oleObj>
              </mc:Choice>
              <mc:Fallback>
                <p:oleObj name="Equation" r:id="rId5" imgW="381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004" y="2813665"/>
                        <a:ext cx="944316" cy="5633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2905162" y="3796184"/>
          <a:ext cx="1228016" cy="625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7" name="Equation" r:id="rId7" imgW="495300" imgH="254000" progId="Equation.DSMT4">
                  <p:embed/>
                </p:oleObj>
              </mc:Choice>
              <mc:Fallback>
                <p:oleObj name="Equation" r:id="rId7" imgW="4953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62" y="3796184"/>
                        <a:ext cx="1228016" cy="6254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7347349" y="3796184"/>
          <a:ext cx="1259087" cy="625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8" name="Equation" r:id="rId9" imgW="508000" imgH="254000" progId="Equation.DSMT4">
                  <p:embed/>
                </p:oleObj>
              </mc:Choice>
              <mc:Fallback>
                <p:oleObj name="Equation" r:id="rId9" imgW="5080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7349" y="3796184"/>
                        <a:ext cx="1259087" cy="6254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4943722" y="3716080"/>
          <a:ext cx="1731921" cy="625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9" name="Equation" r:id="rId11" imgW="698500" imgH="254000" progId="Equation.DSMT4">
                  <p:embed/>
                </p:oleObj>
              </mc:Choice>
              <mc:Fallback>
                <p:oleObj name="Equation" r:id="rId11" imgW="6985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3722" y="3716080"/>
                        <a:ext cx="1731921" cy="6254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6603669" y="5760441"/>
          <a:ext cx="1353654" cy="625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0" name="Equation" r:id="rId13" imgW="546100" imgH="254000" progId="Equation.DSMT4">
                  <p:embed/>
                </p:oleObj>
              </mc:Choice>
              <mc:Fallback>
                <p:oleObj name="Equation" r:id="rId13" imgW="5461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3669" y="5760441"/>
                        <a:ext cx="1353654" cy="6254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3642854" y="2182251"/>
            <a:ext cx="4333654" cy="4209602"/>
            <a:chOff x="538152" y="1410843"/>
            <a:chExt cx="6926457" cy="4826742"/>
          </a:xfrm>
        </p:grpSpPr>
        <p:sp>
          <p:nvSpPr>
            <p:cNvPr id="22" name="Rounded Rectangle 21"/>
            <p:cNvSpPr/>
            <p:nvPr/>
          </p:nvSpPr>
          <p:spPr>
            <a:xfrm>
              <a:off x="3372338" y="1410843"/>
              <a:ext cx="1718971" cy="72398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SEASON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38152" y="2445555"/>
              <a:ext cx="2190930" cy="72398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SPRINKLER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573741" y="2445555"/>
              <a:ext cx="1890868" cy="72398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RAIN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200441" y="3978572"/>
              <a:ext cx="1890868" cy="72398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WET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3200441" y="5513605"/>
              <a:ext cx="1890868" cy="72398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SLIPPERY</a:t>
              </a:r>
            </a:p>
          </p:txBody>
        </p:sp>
        <p:cxnSp>
          <p:nvCxnSpPr>
            <p:cNvPr id="32" name="Straight Arrow Connector 31"/>
            <p:cNvCxnSpPr>
              <a:stCxn id="22" idx="3"/>
              <a:endCxn id="25" idx="0"/>
            </p:cNvCxnSpPr>
            <p:nvPr/>
          </p:nvCxnSpPr>
          <p:spPr>
            <a:xfrm>
              <a:off x="5091309" y="1772833"/>
              <a:ext cx="1427866" cy="672722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2" idx="1"/>
              <a:endCxn id="23" idx="0"/>
            </p:cNvCxnSpPr>
            <p:nvPr/>
          </p:nvCxnSpPr>
          <p:spPr>
            <a:xfrm flipH="1">
              <a:off x="1633617" y="1772834"/>
              <a:ext cx="1738721" cy="672721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5" idx="2"/>
              <a:endCxn id="26" idx="3"/>
            </p:cNvCxnSpPr>
            <p:nvPr/>
          </p:nvCxnSpPr>
          <p:spPr>
            <a:xfrm flipH="1">
              <a:off x="5091309" y="3169535"/>
              <a:ext cx="1427866" cy="1171027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3" idx="2"/>
              <a:endCxn id="26" idx="1"/>
            </p:cNvCxnSpPr>
            <p:nvPr/>
          </p:nvCxnSpPr>
          <p:spPr>
            <a:xfrm>
              <a:off x="1633617" y="3169535"/>
              <a:ext cx="1566824" cy="1171028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6" idx="2"/>
              <a:endCxn id="31" idx="0"/>
            </p:cNvCxnSpPr>
            <p:nvPr/>
          </p:nvCxnSpPr>
          <p:spPr>
            <a:xfrm>
              <a:off x="4145875" y="4702552"/>
              <a:ext cx="0" cy="811053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96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15351</TotalTime>
  <Words>336</Words>
  <Application>Microsoft Macintosh PowerPoint</Application>
  <PresentationFormat>Widescreen</PresentationFormat>
  <Paragraphs>111</Paragraphs>
  <Slides>17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Office Theme</vt:lpstr>
      <vt:lpstr>Equation</vt:lpstr>
      <vt:lpstr>PowerPoint Presentation</vt:lpstr>
      <vt:lpstr>Data Mining 2 Supervised Learning</vt:lpstr>
      <vt:lpstr>STRUCTURE and CAUSALITY</vt:lpstr>
      <vt:lpstr>Bayesian View</vt:lpstr>
      <vt:lpstr>Estimating Joint Probability</vt:lpstr>
      <vt:lpstr>   An experiment in Causality!</vt:lpstr>
      <vt:lpstr>   Another experiment in Causality!</vt:lpstr>
      <vt:lpstr>   Another experiment in Causality!</vt:lpstr>
      <vt:lpstr>   Another experiment in Causality!</vt:lpstr>
      <vt:lpstr>Bayesian Networks</vt:lpstr>
      <vt:lpstr>Bayesian Networks Equation</vt:lpstr>
      <vt:lpstr>Simplest Causality Structure!</vt:lpstr>
      <vt:lpstr>   Parameters in this Model</vt:lpstr>
      <vt:lpstr>   Parameters in this Model</vt:lpstr>
      <vt:lpstr>   Inferencing Class from data</vt:lpstr>
      <vt:lpstr>Computing any joint</vt:lpstr>
      <vt:lpstr>Lessons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Symbolic Deep Learning</dc:title>
  <dc:creator>Shailesh Kumar</dc:creator>
  <cp:lastModifiedBy>Microsoft Office User</cp:lastModifiedBy>
  <cp:revision>1531</cp:revision>
  <dcterms:created xsi:type="dcterms:W3CDTF">2016-07-13T14:10:23Z</dcterms:created>
  <dcterms:modified xsi:type="dcterms:W3CDTF">2018-07-21T11:55:23Z</dcterms:modified>
</cp:coreProperties>
</file>